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24384000" cy="13716000"/>
  <p:notesSz cx="6985000" cy="9283700"/>
  <p:embeddedFontLst>
    <p:embeddedFont>
      <p:font typeface="Helvetica Neue" panose="02000503000000020004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jF9VEv8d3chtf+rDtA5f0YwX1g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6028CB-6819-41DC-99DF-9FE40DDC5CC0}">
  <a:tblStyle styleId="{ED6028CB-6819-41DC-99DF-9FE40DDC5C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59" d="100"/>
          <a:sy n="59" d="100"/>
        </p:scale>
        <p:origin x="808" y="22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075" cy="3481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333" cy="4177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333" cy="4177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" name="Google Shape;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075" cy="3481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69b70b91e9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6" name="Google Shape;106;g269b70b91e9_0_104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9b70b91e9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4" name="Google Shape;114;g269b70b91e9_0_110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9b70b91e9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2" name="Google Shape;122;g269b70b91e9_0_91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075" cy="3481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9" name="Google Shape;129;p9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333" cy="4177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9b70b91e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075" cy="3481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" name="Google Shape;135;g269b70b91e9_0_50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075" cy="3481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2" name="Google Shape;142;p10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333" cy="4177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2b3db0ffd48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" name="Google Shape;39;g2b3db0ffd48_0_167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en-US"/>
              <a:t>https://www.wsj.com/articles/SB10001424052748704083904576335483381742692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69b70b91e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" name="Google Shape;47;g269b70b91e9_0_19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Harkin-Engel Protocol (Declaration)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69b70b91e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" name="Google Shape;56;g269b70b91e9_0_38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Harkin-Engel Protocol (Declaration)</a:t>
            </a:r>
            <a:endParaRPr>
              <a:solidFill>
                <a:schemeClr val="dk1"/>
              </a:solidFill>
            </a:endParaRPr>
          </a:p>
          <a:p>
            <a:pPr marL="348592" lvl="0" indent="-196192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https://www.confectionerynews.com/Article/2019/07/15/The-Right-Price-Could-premiums-paid-by-the-government-eradicate-child-labor-in-Ghana-s-cocoa-industry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69b70b91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" name="Google Shape;64;g269b70b91e9_0_0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en-US"/>
              <a:t>https://www.kakaoplattform.ch/about-cocoa/cocoa-facts-and-figures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b3db0ffd4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" name="Google Shape;73;g2b3db0ffd48_0_153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69b70b91e9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075" cy="3481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3" name="Google Shape;83;g269b70b91e9_0_68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en-US"/>
              <a:t>https://fairworldproject.org/rainforest-alliance-is-not-fair-trade-2/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b3db0ffd48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1" name="Google Shape;91;g2b3db0ffd48_0_296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69b70b91e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696913"/>
            <a:ext cx="6188100" cy="3481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8" name="Google Shape;98;g269b70b91e9_0_85:notes"/>
          <p:cNvSpPr txBox="1">
            <a:spLocks noGrp="1"/>
          </p:cNvSpPr>
          <p:nvPr>
            <p:ph type="body" idx="1"/>
          </p:nvPr>
        </p:nvSpPr>
        <p:spPr>
          <a:xfrm>
            <a:off x="931334" y="4409758"/>
            <a:ext cx="5122200" cy="41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50" tIns="46475" rIns="92950" bIns="46475" anchor="t" anchorCtr="0">
            <a:noAutofit/>
          </a:bodyPr>
          <a:lstStyle/>
          <a:p>
            <a:pPr marL="348592" lvl="0" indent="-1961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bg>
      <p:bgPr>
        <a:solidFill>
          <a:srgbClr val="7B0C00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2"/>
          <p:cNvSpPr txBox="1">
            <a:spLocks noGrp="1"/>
          </p:cNvSpPr>
          <p:nvPr>
            <p:ph type="title"/>
          </p:nvPr>
        </p:nvSpPr>
        <p:spPr>
          <a:xfrm>
            <a:off x="906775" y="617615"/>
            <a:ext cx="15544801" cy="5852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Helvetica Neue"/>
              <a:buNone/>
              <a:defRPr sz="10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14" name="Google Shape;14;p12" descr="booth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1210" y="12105912"/>
            <a:ext cx="4976935" cy="98599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12"/>
          <p:cNvCxnSpPr/>
          <p:nvPr/>
        </p:nvCxnSpPr>
        <p:spPr>
          <a:xfrm>
            <a:off x="731210" y="11805924"/>
            <a:ext cx="22921581" cy="1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16256000" y="12230610"/>
            <a:ext cx="4267200" cy="736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b3db0ffd48_0_144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2b3db0ffd48_0_144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6355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Char char="•"/>
              <a:defRPr sz="3700"/>
            </a:lvl1pPr>
            <a:lvl2pPr marL="914400" lvl="1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2pPr>
            <a:lvl3pPr marL="1371600" lvl="2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3pPr>
            <a:lvl4pPr marL="1828800" lvl="3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4pPr>
            <a:lvl5pPr marL="2286000" lvl="4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5pPr>
            <a:lvl6pPr marL="2743200" lvl="5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6pPr>
            <a:lvl7pPr marL="3200400" lvl="6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7pPr>
            <a:lvl8pPr marL="3657600" lvl="7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8pPr>
            <a:lvl9pPr marL="4114800" lvl="8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9pPr>
          </a:lstStyle>
          <a:p>
            <a:endParaRPr/>
          </a:p>
        </p:txBody>
      </p:sp>
      <p:sp>
        <p:nvSpPr>
          <p:cNvPr id="20" name="Google Shape;20;g2b3db0ffd48_0_144"/>
          <p:cNvSpPr txBox="1">
            <a:spLocks noGrp="1"/>
          </p:cNvSpPr>
          <p:nvPr>
            <p:ph type="body" idx="2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46355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Char char="•"/>
              <a:defRPr sz="3700"/>
            </a:lvl1pPr>
            <a:lvl2pPr marL="914400" lvl="1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2pPr>
            <a:lvl3pPr marL="1371600" lvl="2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3pPr>
            <a:lvl4pPr marL="1828800" lvl="3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4pPr>
            <a:lvl5pPr marL="2286000" lvl="4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/>
            </a:lvl5pPr>
            <a:lvl6pPr marL="2743200" lvl="5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6pPr>
            <a:lvl7pPr marL="3200400" lvl="6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7pPr>
            <a:lvl8pPr marL="3657600" lvl="7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8pPr>
            <a:lvl9pPr marL="4114800" lvl="8" indent="-431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200"/>
              <a:buChar char="•"/>
              <a:defRPr sz="3200"/>
            </a:lvl9pPr>
          </a:lstStyle>
          <a:p>
            <a:endParaRPr/>
          </a:p>
        </p:txBody>
      </p:sp>
      <p:sp>
        <p:nvSpPr>
          <p:cNvPr id="21" name="Google Shape;21;g2b3db0ffd48_0_144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Content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 txBox="1">
            <a:spLocks noGrp="1"/>
          </p:cNvSpPr>
          <p:nvPr>
            <p:ph type="title"/>
          </p:nvPr>
        </p:nvSpPr>
        <p:spPr>
          <a:xfrm>
            <a:off x="819494" y="561471"/>
            <a:ext cx="15240001" cy="1925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body" idx="1"/>
          </p:nvPr>
        </p:nvSpPr>
        <p:spPr>
          <a:xfrm>
            <a:off x="819494" y="2863518"/>
            <a:ext cx="15240001" cy="83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57175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5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ldNum" idx="12"/>
          </p:nvPr>
        </p:nvSpPr>
        <p:spPr>
          <a:xfrm>
            <a:off x="19338191" y="12268200"/>
            <a:ext cx="4267201" cy="736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b3db0ffd48_0_140"/>
          <p:cNvSpPr txBox="1">
            <a:spLocks noGrp="1"/>
          </p:cNvSpPr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>
            <a:endParaRPr/>
          </a:p>
        </p:txBody>
      </p:sp>
      <p:sp>
        <p:nvSpPr>
          <p:cNvPr id="28" name="Google Shape;28;g2b3db0ffd48_0_140"/>
          <p:cNvSpPr txBox="1">
            <a:spLocks noGrp="1"/>
          </p:cNvSpPr>
          <p:nvPr>
            <p:ph type="subTitle" idx="1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29" name="Google Shape;29;g2b3db0ffd48_0_140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01838" y="12105912"/>
            <a:ext cx="4976932" cy="98599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Google Shape;7;p11"/>
          <p:cNvCxnSpPr/>
          <p:nvPr/>
        </p:nvCxnSpPr>
        <p:spPr>
          <a:xfrm>
            <a:off x="801838" y="11805924"/>
            <a:ext cx="22780325" cy="1"/>
          </a:xfrm>
          <a:prstGeom prst="straightConnector1">
            <a:avLst/>
          </a:prstGeom>
          <a:noFill/>
          <a:ln w="12700" cap="flat" cmpd="sng">
            <a:solidFill>
              <a:srgbClr val="80808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" name="Google Shape;8;p11"/>
          <p:cNvSpPr txBox="1">
            <a:spLocks noGrp="1"/>
          </p:cNvSpPr>
          <p:nvPr>
            <p:ph type="title"/>
          </p:nvPr>
        </p:nvSpPr>
        <p:spPr>
          <a:xfrm>
            <a:off x="819494" y="561471"/>
            <a:ext cx="15240001" cy="1925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7B0C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7B0C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7B0C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7B0C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7B0C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7B0C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7B0C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7B0C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7B0C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body" idx="1"/>
          </p:nvPr>
        </p:nvSpPr>
        <p:spPr>
          <a:xfrm>
            <a:off x="819494" y="2863518"/>
            <a:ext cx="15240001" cy="83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000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Char char="•"/>
              <a:defRPr sz="4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14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Noto Sans Symbols"/>
              <a:buChar char="▪"/>
              <a:defRPr sz="4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514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Noto Sans Symbols"/>
              <a:buChar char="▪"/>
              <a:defRPr sz="4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514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Noto Sans Symbols"/>
              <a:buChar char="▪"/>
              <a:defRPr sz="4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514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Noto Sans Symbols"/>
              <a:buChar char="▪"/>
              <a:defRPr sz="4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514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Char char="•"/>
              <a:defRPr sz="4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514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Char char="•"/>
              <a:defRPr sz="4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514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Char char="•"/>
              <a:defRPr sz="4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5143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Char char="•"/>
              <a:defRPr sz="45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19338191" y="12268200"/>
            <a:ext cx="4267201" cy="736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1"/>
          <p:cNvSpPr/>
          <p:nvPr/>
        </p:nvSpPr>
        <p:spPr>
          <a:xfrm>
            <a:off x="-420291" y="2"/>
            <a:ext cx="25224581" cy="561470"/>
          </a:xfrm>
          <a:prstGeom prst="rect">
            <a:avLst/>
          </a:prstGeom>
          <a:solidFill>
            <a:srgbClr val="7B0C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"/>
          <p:cNvSpPr txBox="1">
            <a:spLocks noGrp="1"/>
          </p:cNvSpPr>
          <p:nvPr>
            <p:ph type="ctrTitle" idx="4294967295"/>
          </p:nvPr>
        </p:nvSpPr>
        <p:spPr>
          <a:xfrm>
            <a:off x="3482850" y="1142575"/>
            <a:ext cx="17091000" cy="3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0C00"/>
              </a:buClr>
              <a:buSzPts val="8000"/>
              <a:buFont typeface="Helvetica Neue"/>
              <a:buNone/>
            </a:pPr>
            <a:r>
              <a:rPr lang="en-US" sz="10000" b="1">
                <a:solidFill>
                  <a:schemeClr val="lt1"/>
                </a:solidFill>
              </a:rPr>
              <a:t>Does Cocoa Certification Improve Lives?</a:t>
            </a:r>
            <a:endParaRPr sz="10000" b="1" i="0" u="none" strike="noStrike" cap="none">
              <a:solidFill>
                <a:schemeClr val="lt1"/>
              </a:solidFill>
            </a:endParaRPr>
          </a:p>
        </p:txBody>
      </p:sp>
      <p:sp>
        <p:nvSpPr>
          <p:cNvPr id="35" name="Google Shape;35;p1"/>
          <p:cNvSpPr txBox="1">
            <a:spLocks noGrp="1"/>
          </p:cNvSpPr>
          <p:nvPr>
            <p:ph type="subTitle" idx="4294967295"/>
          </p:nvPr>
        </p:nvSpPr>
        <p:spPr>
          <a:xfrm>
            <a:off x="3646500" y="10849078"/>
            <a:ext cx="17091000" cy="8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RP Workshop: February 21, 2024</a:t>
            </a:r>
            <a:endParaRPr sz="45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"/>
          <p:cNvSpPr txBox="1">
            <a:spLocks noGrp="1"/>
          </p:cNvSpPr>
          <p:nvPr>
            <p:ph type="subTitle" idx="4294967295"/>
          </p:nvPr>
        </p:nvSpPr>
        <p:spPr>
          <a:xfrm>
            <a:off x="3482842" y="5744409"/>
            <a:ext cx="17091000" cy="19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r>
              <a:rPr lang="en-US" sz="45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</a:t>
            </a:r>
            <a:endParaRPr sz="45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r>
              <a:rPr lang="en-US" sz="45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King Carl Tornam Duho</a:t>
            </a:r>
            <a:endParaRPr sz="45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69b70b91e9_0_104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09" name="Google Shape;109;g269b70b91e9_0_104"/>
          <p:cNvSpPr txBox="1">
            <a:spLocks noGrp="1"/>
          </p:cNvSpPr>
          <p:nvPr>
            <p:ph type="body" idx="2"/>
          </p:nvPr>
        </p:nvSpPr>
        <p:spPr>
          <a:xfrm>
            <a:off x="831200" y="3073275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r>
              <a:rPr lang="en-US" sz="3200" b="0">
                <a:solidFill>
                  <a:srgbClr val="1C1D1E"/>
                </a:solidFill>
                <a:highlight>
                  <a:srgbClr val="FFFFFF"/>
                </a:highlight>
              </a:rPr>
              <a:t>Economic livelihood</a:t>
            </a: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Luminosity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Wage (based on demographic surveys)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</p:txBody>
      </p:sp>
      <p:sp>
        <p:nvSpPr>
          <p:cNvPr id="110" name="Google Shape;110;g269b70b91e9_0_104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Data</a:t>
            </a:r>
            <a:endParaRPr/>
          </a:p>
        </p:txBody>
      </p:sp>
      <p:pic>
        <p:nvPicPr>
          <p:cNvPr id="111" name="Google Shape;111;g269b70b91e9_0_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0" y="3073265"/>
            <a:ext cx="8521850" cy="824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9b70b91e9_0_110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17" name="Google Shape;117;g269b70b91e9_0_110"/>
          <p:cNvSpPr txBox="1">
            <a:spLocks noGrp="1"/>
          </p:cNvSpPr>
          <p:nvPr>
            <p:ph type="body" idx="2"/>
          </p:nvPr>
        </p:nvSpPr>
        <p:spPr>
          <a:xfrm>
            <a:off x="831200" y="3073275"/>
            <a:ext cx="11360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r>
              <a:rPr lang="en-US" sz="3200" b="0">
                <a:solidFill>
                  <a:srgbClr val="1C1D1E"/>
                </a:solidFill>
                <a:highlight>
                  <a:srgbClr val="FFFFFF"/>
                </a:highlight>
              </a:rPr>
              <a:t>Land use</a:t>
            </a: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Deforestation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Illegal mining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Land cover for other crops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</p:txBody>
      </p:sp>
      <p:sp>
        <p:nvSpPr>
          <p:cNvPr id="118" name="Google Shape;118;g269b70b91e9_0_110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Data: Land Use</a:t>
            </a:r>
            <a:endParaRPr/>
          </a:p>
        </p:txBody>
      </p:sp>
      <p:pic>
        <p:nvPicPr>
          <p:cNvPr id="119" name="Google Shape;119;g269b70b91e9_0_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1200" y="2872479"/>
            <a:ext cx="15634028" cy="896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69b70b91e9_0_9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25" name="Google Shape;125;g269b70b91e9_0_91"/>
          <p:cNvSpPr txBox="1">
            <a:spLocks noGrp="1"/>
          </p:cNvSpPr>
          <p:nvPr>
            <p:ph type="body" idx="2"/>
          </p:nvPr>
        </p:nvSpPr>
        <p:spPr>
          <a:xfrm>
            <a:off x="831200" y="3073275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r>
              <a:rPr lang="en-US" sz="3200" b="0">
                <a:solidFill>
                  <a:srgbClr val="1C1D1E"/>
                </a:solidFill>
                <a:highlight>
                  <a:srgbClr val="FFFFFF"/>
                </a:highlight>
              </a:rPr>
              <a:t>Child labour</a:t>
            </a: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Education (administrative data and survey)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1371600" lvl="2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Education performance/results data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Child labour (survey)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1371600" lvl="2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National survey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1371600" lvl="2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ILO Survey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1371600" lvl="2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UNICEF Survey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</p:txBody>
      </p:sp>
      <p:sp>
        <p:nvSpPr>
          <p:cNvPr id="126" name="Google Shape;126;g269b70b91e9_0_9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Data: Child Labour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"/>
          <p:cNvSpPr txBox="1">
            <a:spLocks noGrp="1"/>
          </p:cNvSpPr>
          <p:nvPr>
            <p:ph type="sldNum" idx="12"/>
          </p:nvPr>
        </p:nvSpPr>
        <p:spPr>
          <a:xfrm>
            <a:off x="19338191" y="12268200"/>
            <a:ext cx="4267201" cy="736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 sz="2400"/>
              <a:t>13</a:t>
            </a:fld>
            <a:endParaRPr/>
          </a:p>
        </p:txBody>
      </p:sp>
      <p:sp>
        <p:nvSpPr>
          <p:cNvPr id="132" name="Google Shape;132;p9"/>
          <p:cNvSpPr/>
          <p:nvPr/>
        </p:nvSpPr>
        <p:spPr>
          <a:xfrm>
            <a:off x="0" y="6015536"/>
            <a:ext cx="11440160" cy="154269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800000"/>
          </a:solidFill>
          <a:ln>
            <a:noFill/>
          </a:ln>
          <a:effectLst>
            <a:outerShdw blurRad="76200" dist="381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</a:pPr>
            <a:r>
              <a:rPr lang="en-US" sz="7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Q&amp;A </a:t>
            </a:r>
            <a:endParaRPr sz="7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69b70b91e9_0_50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38" name="Google Shape;138;g269b70b91e9_0_50"/>
          <p:cNvSpPr txBox="1">
            <a:spLocks noGrp="1"/>
          </p:cNvSpPr>
          <p:nvPr>
            <p:ph type="body" idx="2"/>
          </p:nvPr>
        </p:nvSpPr>
        <p:spPr>
          <a:xfrm>
            <a:off x="831200" y="3073275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17563" lvl="0" indent="-5381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None/>
            </a:pP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Bold, T.,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Ghisolfi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S.,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Nsonzi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F., &amp;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Svensson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J. (2022). Market Access and Quality Upgrading: Evidence from Four Field Experiments. American Economic Review, 112(8), 2518-2552.</a:t>
            </a:r>
          </a:p>
          <a:p>
            <a:pPr marL="817563" lvl="0" indent="-5381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endParaRPr lang="en-US" sz="3200" b="0" dirty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817563" lvl="0" indent="-5381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None/>
            </a:pP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Casaburi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L., &amp; Reed, T. (2019). Interlinked Transactions and Competition: Experimental Evidence from Cocoa Markets. Unpublished.</a:t>
            </a:r>
          </a:p>
          <a:p>
            <a:pPr marL="817563" lvl="0" indent="-5381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endParaRPr lang="en-US" sz="3200" b="0" dirty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817563" lvl="0" indent="-5381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None/>
            </a:pP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De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Janvry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A., Emerick, K., Gonzalez-Navarro, M., &amp;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Sadoulet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E. (2015). Delinking land rights from land use: Certification and migration in Mexico. American Economic Review, 105(10), 3125-3149.</a:t>
            </a:r>
          </a:p>
          <a:p>
            <a:pPr marL="817563" lvl="0" indent="-5381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endParaRPr lang="en-US" sz="3200" b="0" dirty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817563" lvl="0" indent="-5381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None/>
            </a:pP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Jorge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Sellare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 &amp; Eva‐Marie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Meemken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 &amp; Christophe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Kouamé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 &amp; Matin Qaim, 2020. "Do Sustainability Standards Benefit Smallholder Farmers Also When Accounting For Cooperative Effects? Evidence from Côte d'Ivoire," American Journal of Agricultural Economics, John Wiley &amp; Sons, vol. 102(2), pages 681-695,</a:t>
            </a:r>
          </a:p>
          <a:p>
            <a:pPr marL="817563" lvl="0" indent="-5381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endParaRPr lang="en-US" sz="3200" b="0" dirty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817563" lvl="0" indent="-5381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None/>
            </a:pP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Kalischek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N., Lang, N.,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Renier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C.,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Daudt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R. C., </a:t>
            </a:r>
            <a:r>
              <a:rPr lang="en-US" sz="3200" b="0" dirty="0" err="1">
                <a:solidFill>
                  <a:srgbClr val="1C1D1E"/>
                </a:solidFill>
                <a:highlight>
                  <a:srgbClr val="FFFFFF"/>
                </a:highlight>
              </a:rPr>
              <a:t>Addoah</a:t>
            </a:r>
            <a:r>
              <a:rPr lang="en-US" sz="3200" b="0" dirty="0">
                <a:solidFill>
                  <a:srgbClr val="1C1D1E"/>
                </a:solidFill>
                <a:highlight>
                  <a:srgbClr val="FFFFFF"/>
                </a:highlight>
              </a:rPr>
              <a:t>, T., Thompson, W., ... &amp; Wegner, J. D. (2023). Cocoa plantations are associated with deforestation in Côte d’Ivoire and Ghana. Nature Food, 4(5), 384-393.</a:t>
            </a:r>
          </a:p>
        </p:txBody>
      </p:sp>
      <p:sp>
        <p:nvSpPr>
          <p:cNvPr id="139" name="Google Shape;139;g269b70b91e9_0_50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References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"/>
          <p:cNvSpPr txBox="1"/>
          <p:nvPr/>
        </p:nvSpPr>
        <p:spPr>
          <a:xfrm>
            <a:off x="906773" y="3129283"/>
            <a:ext cx="22867500" cy="49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Helvetica Neue"/>
              <a:buNone/>
            </a:pPr>
            <a:r>
              <a:rPr lang="en-US" sz="10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</a:t>
            </a:r>
            <a:endParaRPr sz="40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2b3db0ffd48_0_167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2" name="Google Shape;42;g2b3db0ffd48_0_167"/>
          <p:cNvSpPr txBox="1">
            <a:spLocks noGrp="1"/>
          </p:cNvSpPr>
          <p:nvPr>
            <p:ph type="body" idx="2"/>
          </p:nvPr>
        </p:nvSpPr>
        <p:spPr>
          <a:xfrm>
            <a:off x="831200" y="3073275"/>
            <a:ext cx="120276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4000"/>
              <a:buChar char="•"/>
            </a:pPr>
            <a:r>
              <a:rPr lang="en-US" sz="4000" b="0"/>
              <a:t>Cocoa market is valued at ~ US$46.61 billion</a:t>
            </a:r>
            <a:endParaRPr sz="4000" b="0"/>
          </a:p>
          <a:p>
            <a:pPr marL="457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•"/>
            </a:pPr>
            <a:r>
              <a:rPr lang="en-US" sz="4000" b="0"/>
              <a:t>Cocoa value chain is broad ranging from producers to the consumer, with each country having different players</a:t>
            </a:r>
            <a:endParaRPr sz="4000" b="0"/>
          </a:p>
          <a:p>
            <a:pPr marL="457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•"/>
            </a:pPr>
            <a:r>
              <a:rPr lang="en-US" sz="4000" b="0"/>
              <a:t>Farming has been linked to unsustainable practices and calls for sustainable sourcing from chocolatiers</a:t>
            </a:r>
            <a:endParaRPr sz="4000" b="0"/>
          </a:p>
          <a:p>
            <a:pPr marL="457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•"/>
            </a:pPr>
            <a:r>
              <a:rPr lang="en-US" sz="4000" b="0"/>
              <a:t>Globally, cocoa farmers’ earnings in the global cocoa value is 6% and there are concerns about poverty levels of the cocoa farmers</a:t>
            </a:r>
            <a:endParaRPr sz="4000" b="0"/>
          </a:p>
        </p:txBody>
      </p:sp>
      <p:sp>
        <p:nvSpPr>
          <p:cNvPr id="43" name="Google Shape;43;g2b3db0ffd48_0_167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Motivation</a:t>
            </a:r>
            <a:endParaRPr/>
          </a:p>
        </p:txBody>
      </p:sp>
      <p:pic>
        <p:nvPicPr>
          <p:cNvPr id="44" name="Google Shape;44;g2b3db0ffd48_0_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8800" y="3467992"/>
            <a:ext cx="10659725" cy="726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69b70b91e9_0_1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50" name="Google Shape;50;g269b70b91e9_0_19"/>
          <p:cNvSpPr txBox="1">
            <a:spLocks noGrp="1"/>
          </p:cNvSpPr>
          <p:nvPr>
            <p:ph type="body" idx="2"/>
          </p:nvPr>
        </p:nvSpPr>
        <p:spPr>
          <a:xfrm>
            <a:off x="831200" y="3073275"/>
            <a:ext cx="98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•"/>
            </a:pPr>
            <a:r>
              <a:rPr lang="en-US" sz="4000" b="0"/>
              <a:t>Economic frictions affecting efficiency and sustainability</a:t>
            </a:r>
            <a:endParaRPr sz="4000" b="0"/>
          </a:p>
          <a:p>
            <a:pPr marL="914400" lvl="1" indent="-482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▪"/>
            </a:pPr>
            <a:r>
              <a:rPr lang="en-US" sz="4000"/>
              <a:t>Transparency</a:t>
            </a:r>
            <a:endParaRPr sz="4000"/>
          </a:p>
          <a:p>
            <a:pPr marL="914400" lvl="1" indent="-482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▪"/>
            </a:pPr>
            <a:r>
              <a:rPr lang="en-US" sz="4000"/>
              <a:t>Price disparities</a:t>
            </a:r>
            <a:endParaRPr sz="4000"/>
          </a:p>
          <a:p>
            <a:pPr marL="914400" lvl="1" indent="-482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▪"/>
            </a:pPr>
            <a:r>
              <a:rPr lang="en-US" sz="4000"/>
              <a:t>Unsustainable farm practices</a:t>
            </a:r>
            <a:endParaRPr sz="4000"/>
          </a:p>
          <a:p>
            <a:pPr marL="914400" lvl="1" indent="-482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▪"/>
            </a:pPr>
            <a:r>
              <a:rPr lang="en-US" sz="4000"/>
              <a:t>Alternative use of land</a:t>
            </a:r>
            <a:endParaRPr sz="40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000"/>
          </a:p>
          <a:p>
            <a:pPr marL="457200" lvl="0" indent="-4762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 b="0">
                <a:solidFill>
                  <a:schemeClr val="dk1"/>
                </a:solidFill>
              </a:rPr>
              <a:t>Regulatory measures to address the challenges</a:t>
            </a:r>
            <a:endParaRPr sz="4000" b="0">
              <a:solidFill>
                <a:schemeClr val="dk1"/>
              </a:solidFill>
            </a:endParaRPr>
          </a:p>
          <a:p>
            <a:pPr marL="914400" lvl="1" indent="-482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000"/>
              <a:buChar char="▪"/>
            </a:pPr>
            <a:r>
              <a:rPr lang="en-US" sz="4000">
                <a:solidFill>
                  <a:schemeClr val="dk1"/>
                </a:solidFill>
              </a:rPr>
              <a:t>Certification systems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</a:endParaRPr>
          </a:p>
        </p:txBody>
      </p:sp>
      <p:sp>
        <p:nvSpPr>
          <p:cNvPr id="51" name="Google Shape;51;g269b70b91e9_0_19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Motivation</a:t>
            </a:r>
            <a:endParaRPr/>
          </a:p>
        </p:txBody>
      </p:sp>
      <p:pic>
        <p:nvPicPr>
          <p:cNvPr id="52" name="Google Shape;52;g269b70b91e9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2925" y="3784925"/>
            <a:ext cx="13764050" cy="676777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g269b70b91e9_0_19"/>
          <p:cNvSpPr txBox="1"/>
          <p:nvPr/>
        </p:nvSpPr>
        <p:spPr>
          <a:xfrm>
            <a:off x="9962925" y="10552700"/>
            <a:ext cx="6467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/>
              <a:t>Source: </a:t>
            </a:r>
            <a:r>
              <a:rPr lang="en-US" sz="1600"/>
              <a:t>National Geographic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69b70b91e9_0_38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59" name="Google Shape;59;g269b70b91e9_0_38"/>
          <p:cNvSpPr txBox="1">
            <a:spLocks noGrp="1"/>
          </p:cNvSpPr>
          <p:nvPr>
            <p:ph type="body" idx="2"/>
          </p:nvPr>
        </p:nvSpPr>
        <p:spPr>
          <a:xfrm>
            <a:off x="831200" y="3073275"/>
            <a:ext cx="100725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000" b="0"/>
          </a:p>
          <a:p>
            <a:pPr marL="4572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•"/>
            </a:pPr>
            <a:r>
              <a:rPr lang="en-US" sz="4000" b="0"/>
              <a:t>Effect of certification on:</a:t>
            </a:r>
            <a:endParaRPr sz="4000" b="0"/>
          </a:p>
          <a:p>
            <a:pPr marL="914400" lvl="1" indent="-482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▪"/>
            </a:pPr>
            <a:r>
              <a:rPr lang="en-US" sz="4000"/>
              <a:t>economic livelihood of farmers</a:t>
            </a:r>
            <a:endParaRPr sz="4000"/>
          </a:p>
          <a:p>
            <a:pPr marL="914400" lvl="1" indent="-482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▪"/>
            </a:pPr>
            <a:r>
              <a:rPr lang="en-US" sz="4000"/>
              <a:t>land use</a:t>
            </a:r>
            <a:endParaRPr sz="4000"/>
          </a:p>
          <a:p>
            <a:pPr marL="914400" lvl="1" indent="-482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000"/>
              <a:buChar char="▪"/>
            </a:pPr>
            <a:r>
              <a:rPr lang="en-US" sz="4000"/>
              <a:t>child labour</a:t>
            </a:r>
            <a:endParaRPr sz="4000" b="0"/>
          </a:p>
        </p:txBody>
      </p:sp>
      <p:sp>
        <p:nvSpPr>
          <p:cNvPr id="60" name="Google Shape;60;g269b70b91e9_0_38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Motivation</a:t>
            </a:r>
            <a:endParaRPr/>
          </a:p>
        </p:txBody>
      </p:sp>
      <p:pic>
        <p:nvPicPr>
          <p:cNvPr id="61" name="Google Shape;61;g269b70b91e9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7225" y="3768771"/>
            <a:ext cx="10950826" cy="731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69b70b91e9_0_0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67" name="Google Shape;67;g269b70b91e9_0_0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Institutional Setting</a:t>
            </a:r>
            <a:endParaRPr/>
          </a:p>
        </p:txBody>
      </p:sp>
      <p:sp>
        <p:nvSpPr>
          <p:cNvPr id="68" name="Google Shape;68;g269b70b91e9_0_0"/>
          <p:cNvSpPr txBox="1">
            <a:spLocks noGrp="1"/>
          </p:cNvSpPr>
          <p:nvPr>
            <p:ph type="body" idx="1"/>
          </p:nvPr>
        </p:nvSpPr>
        <p:spPr>
          <a:xfrm>
            <a:off x="831200" y="3073275"/>
            <a:ext cx="91449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</a:pPr>
            <a:r>
              <a:rPr lang="en-US" b="0"/>
              <a:t>Ghana Cocoa</a:t>
            </a:r>
            <a:endParaRPr b="0"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Global production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Export and foreign exchange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Political produce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Controlled system vs. </a:t>
            </a:r>
            <a:r>
              <a:rPr lang="en-US">
                <a:solidFill>
                  <a:schemeClr val="dk1"/>
                </a:solidFill>
              </a:rPr>
              <a:t>Semi-liberalised</a:t>
            </a:r>
            <a:endParaRPr>
              <a:solidFill>
                <a:schemeClr val="dk1"/>
              </a:solidFill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▪"/>
            </a:pPr>
            <a:r>
              <a:rPr lang="en-US">
                <a:solidFill>
                  <a:schemeClr val="dk1"/>
                </a:solidFill>
              </a:rPr>
              <a:t>Living income differential ($400/MT)</a:t>
            </a:r>
            <a:endParaRPr>
              <a:solidFill>
                <a:schemeClr val="dk1"/>
              </a:solidFill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</a:pPr>
            <a:r>
              <a:rPr lang="en-US" b="0"/>
              <a:t>Cocoa Sustainability Initiatives</a:t>
            </a:r>
            <a:endParaRPr b="0"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Certifications (Rainforest and Fairtrade)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Cocoa Cooperatives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Other actors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pic>
        <p:nvPicPr>
          <p:cNvPr id="69" name="Google Shape;69;g269b70b91e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8500" y="3308674"/>
            <a:ext cx="13295877" cy="72841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g269b70b91e9_0_0"/>
          <p:cNvSpPr txBox="1"/>
          <p:nvPr/>
        </p:nvSpPr>
        <p:spPr>
          <a:xfrm>
            <a:off x="10652950" y="10402300"/>
            <a:ext cx="6467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/>
              <a:t>Source: </a:t>
            </a:r>
            <a:r>
              <a:rPr lang="en-US" sz="1600"/>
              <a:t>Swiss Platform for Sustainable Cocoa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3db0ffd48_0_153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76" name="Google Shape;76;g2b3db0ffd48_0_153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889"/>
              <a:buNone/>
            </a:pPr>
            <a:r>
              <a:rPr lang="en-US"/>
              <a:t>Cocoa Certification</a:t>
            </a:r>
            <a:endParaRPr/>
          </a:p>
        </p:txBody>
      </p:sp>
      <p:sp>
        <p:nvSpPr>
          <p:cNvPr id="77" name="Google Shape;77;g2b3db0ffd48_0_153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</a:pPr>
            <a:r>
              <a:rPr lang="en-US"/>
              <a:t>Fairtrade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Fairtrade Minimum Price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Fairtrade Premium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Living income support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Farmer cooperatives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Prohibit dangerous agro-chemicals and GMOs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Child labor standards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  <a:p>
            <a:pPr marL="457200" lvl="0" indent="-4762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en-US" sz="4000">
                <a:solidFill>
                  <a:schemeClr val="dk1"/>
                </a:solidFill>
              </a:rPr>
              <a:t>Rainforest (now same as UTZ)</a:t>
            </a:r>
            <a:endParaRPr sz="4000">
              <a:solidFill>
                <a:schemeClr val="dk1"/>
              </a:solidFill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Reduce deforestation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Economic impact on farmers</a:t>
            </a:r>
            <a:endParaRPr/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Strengthen child labor oversight</a:t>
            </a:r>
            <a:endParaRPr b="0"/>
          </a:p>
        </p:txBody>
      </p:sp>
      <p:pic>
        <p:nvPicPr>
          <p:cNvPr id="78" name="Google Shape;78;g2b3db0ffd48_0_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0350" y="4796505"/>
            <a:ext cx="3700800" cy="370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g2b3db0ffd48_0_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03800" y="4796502"/>
            <a:ext cx="3700800" cy="370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g2b3db0ffd48_0_1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04600" y="4796500"/>
            <a:ext cx="3700800" cy="370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69b70b91e9_0_68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86" name="Google Shape;86;g269b70b91e9_0_68"/>
          <p:cNvSpPr txBox="1">
            <a:spLocks noGrp="1"/>
          </p:cNvSpPr>
          <p:nvPr>
            <p:ph type="body" idx="2"/>
          </p:nvPr>
        </p:nvSpPr>
        <p:spPr>
          <a:xfrm>
            <a:off x="1980200" y="10978825"/>
            <a:ext cx="206130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C1D1E"/>
                </a:solidFill>
                <a:highlight>
                  <a:srgbClr val="FFFFFF"/>
                </a:highlight>
              </a:rPr>
              <a:t>Source: </a:t>
            </a:r>
            <a:r>
              <a:rPr lang="en-US" sz="3200" b="0">
                <a:solidFill>
                  <a:srgbClr val="1C1D1E"/>
                </a:solidFill>
                <a:highlight>
                  <a:srgbClr val="FFFFFF"/>
                </a:highlight>
              </a:rPr>
              <a:t>Fair World Project</a:t>
            </a: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</p:txBody>
      </p:sp>
      <p:sp>
        <p:nvSpPr>
          <p:cNvPr id="87" name="Google Shape;87;g269b70b91e9_0_68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FairTrade ≠ Rainforest Alliance</a:t>
            </a:r>
            <a:endParaRPr/>
          </a:p>
        </p:txBody>
      </p:sp>
      <p:graphicFrame>
        <p:nvGraphicFramePr>
          <p:cNvPr id="88" name="Google Shape;88;g269b70b91e9_0_68"/>
          <p:cNvGraphicFramePr/>
          <p:nvPr/>
        </p:nvGraphicFramePr>
        <p:xfrm>
          <a:off x="1980200" y="3197513"/>
          <a:ext cx="19987950" cy="7320975"/>
        </p:xfrm>
        <a:graphic>
          <a:graphicData uri="http://schemas.openxmlformats.org/drawingml/2006/table">
            <a:tbl>
              <a:tblPr>
                <a:noFill/>
                <a:tableStyleId>{ED6028CB-6819-41DC-99DF-9FE40DDC5CC0}</a:tableStyleId>
              </a:tblPr>
              <a:tblGrid>
                <a:gridCol w="10935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5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 b="1"/>
                        <a:t>Standards</a:t>
                      </a:r>
                      <a:endParaRPr sz="3300" b="1"/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 b="1">
                          <a:solidFill>
                            <a:srgbClr val="433830"/>
                          </a:solidFill>
                        </a:rPr>
                        <a:t>Fairtrade International</a:t>
                      </a:r>
                      <a:endParaRPr sz="3300" b="1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 b="1">
                          <a:solidFill>
                            <a:srgbClr val="433830"/>
                          </a:solidFill>
                        </a:rPr>
                        <a:t>Rainforest Alliance</a:t>
                      </a:r>
                      <a:endParaRPr sz="3300" b="1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Guaranteed Minimum Price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✓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x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Fixed Premium for community projects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✓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x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Additional premium for organic farming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✓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x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Goal of Living Income for Farmers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✓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x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Farmer control of premium funds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✓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/>
                    </a:p>
                  </a:txBody>
                  <a:tcPr marL="9525" marR="9525" marT="9525" marB="91425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72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Farmer ownership of standards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50%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none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Democratic decision-making in farmer organizations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✓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x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Emphasis on collective bargaining for workers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✓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300">
                          <a:solidFill>
                            <a:srgbClr val="433830"/>
                          </a:solidFill>
                        </a:rPr>
                        <a:t>x</a:t>
                      </a:r>
                      <a:endParaRPr sz="3300">
                        <a:solidFill>
                          <a:srgbClr val="433830"/>
                        </a:solidFill>
                      </a:endParaRPr>
                    </a:p>
                  </a:txBody>
                  <a:tcPr marL="9525" marR="9525" marT="9525" marB="91425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3db0ffd48_0_296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94" name="Google Shape;94;g2b3db0ffd48_0_296"/>
          <p:cNvSpPr txBox="1">
            <a:spLocks noGrp="1"/>
          </p:cNvSpPr>
          <p:nvPr>
            <p:ph type="body" idx="2"/>
          </p:nvPr>
        </p:nvSpPr>
        <p:spPr>
          <a:xfrm>
            <a:off x="831200" y="3073275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600"/>
              <a:buChar char="•"/>
            </a:pPr>
            <a:r>
              <a:rPr lang="en-US" sz="3600" b="0">
                <a:solidFill>
                  <a:srgbClr val="1C1D1E"/>
                </a:solidFill>
                <a:highlight>
                  <a:srgbClr val="FFFFFF"/>
                </a:highlight>
              </a:rPr>
              <a:t>Narrow studies on certification systems</a:t>
            </a:r>
            <a:endParaRPr sz="36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600"/>
              <a:buChar char="•"/>
            </a:pPr>
            <a:r>
              <a:rPr lang="en-US" sz="3600" b="0">
                <a:solidFill>
                  <a:srgbClr val="1C1D1E"/>
                </a:solidFill>
                <a:highlight>
                  <a:srgbClr val="FFFFFF"/>
                </a:highlight>
              </a:rPr>
              <a:t>Limited ground truth data and limited scope</a:t>
            </a:r>
            <a:endParaRPr sz="36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600"/>
              <a:buChar char="•"/>
            </a:pPr>
            <a:r>
              <a:rPr lang="en-US" sz="3600" b="0">
                <a:solidFill>
                  <a:srgbClr val="1C1D1E"/>
                </a:solidFill>
                <a:highlight>
                  <a:srgbClr val="FFFFFF"/>
                </a:highlight>
              </a:rPr>
              <a:t>Sustainability and agriculture commodities (cocoa, coffee, maize, etc)</a:t>
            </a:r>
            <a:endParaRPr sz="36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600"/>
              <a:buChar char="▪"/>
            </a:pPr>
            <a:r>
              <a:rPr lang="en-US" sz="3600">
                <a:solidFill>
                  <a:srgbClr val="1C1D1E"/>
                </a:solidFill>
                <a:highlight>
                  <a:srgbClr val="FFFFFF"/>
                </a:highlight>
              </a:rPr>
              <a:t>Systematic differences in treated and control groups</a:t>
            </a:r>
            <a:endParaRPr sz="360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600"/>
              <a:buChar char="▪"/>
            </a:pPr>
            <a:r>
              <a:rPr lang="en-US" sz="3600">
                <a:solidFill>
                  <a:srgbClr val="1C1D1E"/>
                </a:solidFill>
                <a:highlight>
                  <a:srgbClr val="FFFFFF"/>
                </a:highlight>
              </a:rPr>
              <a:t>Cooperatives</a:t>
            </a:r>
            <a:endParaRPr sz="360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457200" lvl="0" indent="-450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600"/>
              <a:buChar char="•"/>
            </a:pPr>
            <a:r>
              <a:rPr lang="en-US" sz="3600" b="0">
                <a:solidFill>
                  <a:srgbClr val="1C1D1E"/>
                </a:solidFill>
                <a:highlight>
                  <a:srgbClr val="FFFFFF"/>
                </a:highlight>
              </a:rPr>
              <a:t>Limited focus on the mechanisms and the use of an economic theory to underpin the analysis</a:t>
            </a:r>
            <a:endParaRPr sz="36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457200" lvl="0" indent="-450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600"/>
              <a:buChar char="•"/>
            </a:pPr>
            <a:r>
              <a:rPr lang="en-US" sz="3600" b="0">
                <a:solidFill>
                  <a:srgbClr val="1C1D1E"/>
                </a:solidFill>
                <a:highlight>
                  <a:srgbClr val="FFFFFF"/>
                </a:highlight>
              </a:rPr>
              <a:t>Policy surveys and research (for Harkin-Engel Protocol)</a:t>
            </a:r>
            <a:endParaRPr sz="3600" b="0">
              <a:solidFill>
                <a:srgbClr val="1C1D1E"/>
              </a:solidFill>
              <a:highlight>
                <a:srgbClr val="FFFFFF"/>
              </a:highlight>
            </a:endParaRPr>
          </a:p>
        </p:txBody>
      </p:sp>
      <p:sp>
        <p:nvSpPr>
          <p:cNvPr id="95" name="Google Shape;95;g2b3db0ffd48_0_296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Extant Literature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9b70b91e9_0_85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01" name="Google Shape;101;g269b70b91e9_0_85"/>
          <p:cNvSpPr txBox="1">
            <a:spLocks noGrp="1"/>
          </p:cNvSpPr>
          <p:nvPr>
            <p:ph type="body" idx="2"/>
          </p:nvPr>
        </p:nvSpPr>
        <p:spPr>
          <a:xfrm>
            <a:off x="831200" y="3073275"/>
            <a:ext cx="8267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r>
              <a:rPr lang="en-US" sz="3200" b="0">
                <a:solidFill>
                  <a:srgbClr val="1C1D1E"/>
                </a:solidFill>
                <a:highlight>
                  <a:srgbClr val="FFFFFF"/>
                </a:highlight>
              </a:rPr>
              <a:t>Certification at the farm level</a:t>
            </a: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 sz="3200" b="0">
                <a:solidFill>
                  <a:srgbClr val="1C1D1E"/>
                </a:solidFill>
                <a:highlight>
                  <a:srgbClr val="FFFFFF"/>
                </a:highlight>
              </a:rPr>
              <a:t>Fairtrad</a:t>
            </a:r>
            <a:r>
              <a:rPr lang="en-US">
                <a:solidFill>
                  <a:srgbClr val="1C1D1E"/>
                </a:solidFill>
                <a:highlight>
                  <a:srgbClr val="FFFFFF"/>
                </a:highlight>
              </a:rPr>
              <a:t>e</a:t>
            </a:r>
            <a:endParaRPr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914400" lvl="1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▪"/>
            </a:pPr>
            <a:r>
              <a:rPr lang="en-US" sz="3200" b="0">
                <a:solidFill>
                  <a:srgbClr val="1C1D1E"/>
                </a:solidFill>
                <a:highlight>
                  <a:srgbClr val="FFFFFF"/>
                </a:highlight>
              </a:rPr>
              <a:t>Rainforest Alliance)</a:t>
            </a: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45720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r>
              <a:rPr lang="en-US" sz="3200" b="0">
                <a:solidFill>
                  <a:srgbClr val="1C1D1E"/>
                </a:solidFill>
                <a:highlight>
                  <a:srgbClr val="FFFFFF"/>
                </a:highlight>
              </a:rPr>
              <a:t>Farm level data from cocoa regulator</a:t>
            </a: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  <a:p>
            <a:pPr marL="45720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1E"/>
              </a:buClr>
              <a:buSzPts val="3200"/>
              <a:buChar char="•"/>
            </a:pPr>
            <a:endParaRPr sz="3200" b="0">
              <a:solidFill>
                <a:srgbClr val="1C1D1E"/>
              </a:solidFill>
              <a:highlight>
                <a:srgbClr val="FFFFFF"/>
              </a:highlight>
            </a:endParaRPr>
          </a:p>
        </p:txBody>
      </p:sp>
      <p:sp>
        <p:nvSpPr>
          <p:cNvPr id="102" name="Google Shape;102;g269b70b91e9_0_85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/>
              <a:t>Data: Certification</a:t>
            </a:r>
            <a:endParaRPr/>
          </a:p>
        </p:txBody>
      </p:sp>
      <p:pic>
        <p:nvPicPr>
          <p:cNvPr id="103" name="Google Shape;103;g269b70b91e9_0_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2950" y="2832425"/>
            <a:ext cx="15612375" cy="89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701</Words>
  <Application>Microsoft Macintosh PowerPoint</Application>
  <PresentationFormat>Custom</PresentationFormat>
  <Paragraphs>150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Helvetica Neue</vt:lpstr>
      <vt:lpstr>Noto Sans Symbols</vt:lpstr>
      <vt:lpstr>Arial</vt:lpstr>
      <vt:lpstr>Essential</vt:lpstr>
      <vt:lpstr>Does Cocoa Certification Improve Lives?</vt:lpstr>
      <vt:lpstr>Motivation</vt:lpstr>
      <vt:lpstr>Motivation</vt:lpstr>
      <vt:lpstr>Motivation</vt:lpstr>
      <vt:lpstr>Institutional Setting</vt:lpstr>
      <vt:lpstr>Cocoa Certification</vt:lpstr>
      <vt:lpstr>FairTrade ≠ Rainforest Alliance</vt:lpstr>
      <vt:lpstr>Extant Literature</vt:lpstr>
      <vt:lpstr>Data: Certification</vt:lpstr>
      <vt:lpstr>Data</vt:lpstr>
      <vt:lpstr>Data: Land Use</vt:lpstr>
      <vt:lpstr>Data: Child Labour</vt:lpstr>
      <vt:lpstr>PowerPoint Presentation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Does Cocoa Certification Improve Lives?</dc:title>
  <dc:creator>King Carl Tornam Duho</dc:creator>
  <cp:lastModifiedBy>King Carl Tornam Duho</cp:lastModifiedBy>
  <cp:revision>1</cp:revision>
  <dcterms:created xsi:type="dcterms:W3CDTF">2020-11-09T22:04:35Z</dcterms:created>
  <dcterms:modified xsi:type="dcterms:W3CDTF">2024-02-21T17:14:23Z</dcterms:modified>
</cp:coreProperties>
</file>